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1" r:id="rId4"/>
    <p:sldId id="276" r:id="rId5"/>
    <p:sldId id="283" r:id="rId6"/>
    <p:sldId id="281" r:id="rId7"/>
    <p:sldId id="274" r:id="rId8"/>
    <p:sldId id="267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Giordano" initials="JG" lastIdx="2" clrIdx="0">
    <p:extLst>
      <p:ext uri="{19B8F6BF-5375-455C-9EA6-DF929625EA0E}">
        <p15:presenceInfo xmlns:p15="http://schemas.microsoft.com/office/powerpoint/2012/main" userId="99d5fbffa2c3b5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UNH</a:t>
            </a:r>
            <a:r>
              <a:rPr lang="en-US" baseline="0"/>
              <a:t> Collection Budget Compared to Inflation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Books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Sheet1!$B$26:$K$26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Sheet1!$B$27:$K$27</c:f>
              <c:numCache>
                <c:formatCode>General</c:formatCode>
                <c:ptCount val="10"/>
                <c:pt idx="0">
                  <c:v>0</c:v>
                </c:pt>
                <c:pt idx="1">
                  <c:v>7.7</c:v>
                </c:pt>
                <c:pt idx="2">
                  <c:v>11.7</c:v>
                </c:pt>
                <c:pt idx="3">
                  <c:v>14</c:v>
                </c:pt>
                <c:pt idx="4">
                  <c:v>19.2</c:v>
                </c:pt>
                <c:pt idx="5">
                  <c:v>22.4</c:v>
                </c:pt>
                <c:pt idx="6">
                  <c:v>27.299999999999997</c:v>
                </c:pt>
                <c:pt idx="7">
                  <c:v>25.099999999999998</c:v>
                </c:pt>
                <c:pt idx="8">
                  <c:v>26.4</c:v>
                </c:pt>
                <c:pt idx="9">
                  <c:v>29.799999999999997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ED-4F9B-B7BA-D45031F5891A}"/>
            </c:ext>
          </c:extLst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Journals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Sheet1!$B$26:$K$26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Sheet1!$B$28:$K$28</c:f>
              <c:numCache>
                <c:formatCode>General</c:formatCode>
                <c:ptCount val="10"/>
                <c:pt idx="0">
                  <c:v>0</c:v>
                </c:pt>
                <c:pt idx="1">
                  <c:v>5.2</c:v>
                </c:pt>
                <c:pt idx="2">
                  <c:v>13.5</c:v>
                </c:pt>
                <c:pt idx="3">
                  <c:v>17.600000000000001</c:v>
                </c:pt>
                <c:pt idx="4">
                  <c:v>23.400000000000002</c:v>
                </c:pt>
                <c:pt idx="5">
                  <c:v>29.200000000000003</c:v>
                </c:pt>
                <c:pt idx="6">
                  <c:v>35.1</c:v>
                </c:pt>
                <c:pt idx="7">
                  <c:v>41.300000000000004</c:v>
                </c:pt>
                <c:pt idx="8">
                  <c:v>47.900000000000006</c:v>
                </c:pt>
                <c:pt idx="9">
                  <c:v>53.600000000000009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ED-4F9B-B7BA-D45031F5891A}"/>
            </c:ext>
          </c:extLst>
        </c:ser>
        <c:ser>
          <c:idx val="2"/>
          <c:order val="2"/>
          <c:tx>
            <c:strRef>
              <c:f>Sheet1!$A$29</c:f>
              <c:strCache>
                <c:ptCount val="1"/>
                <c:pt idx="0">
                  <c:v>Overall US Inflation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Sheet1!$B$26:$K$26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Sheet1!$B$29:$K$29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3.7</c:v>
                </c:pt>
                <c:pt idx="3">
                  <c:v>5.2</c:v>
                </c:pt>
                <c:pt idx="4">
                  <c:v>8.1999999999999993</c:v>
                </c:pt>
                <c:pt idx="5">
                  <c:v>9.8999999999999986</c:v>
                </c:pt>
                <c:pt idx="6">
                  <c:v>11.399999999999999</c:v>
                </c:pt>
                <c:pt idx="7">
                  <c:v>12.2</c:v>
                </c:pt>
                <c:pt idx="8">
                  <c:v>12.899999999999999</c:v>
                </c:pt>
                <c:pt idx="9">
                  <c:v>14.999999999999998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ED-4F9B-B7BA-D45031F5891A}"/>
            </c:ext>
          </c:extLst>
        </c:ser>
        <c:ser>
          <c:idx val="3"/>
          <c:order val="3"/>
          <c:tx>
            <c:strRef>
              <c:f>Sheet1!$A$30</c:f>
              <c:strCache>
                <c:ptCount val="1"/>
                <c:pt idx="0">
                  <c:v>UNH Collection Budget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Sheet1!$B$26:$K$26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Sheet1!$B$30:$K$30</c:f>
              <c:numCache>
                <c:formatCode>General</c:formatCode>
                <c:ptCount val="10"/>
                <c:pt idx="0">
                  <c:v>0</c:v>
                </c:pt>
                <c:pt idx="1">
                  <c:v>1.6</c:v>
                </c:pt>
                <c:pt idx="2">
                  <c:v>9.7999999999999989</c:v>
                </c:pt>
                <c:pt idx="3">
                  <c:v>9.7999999999999989</c:v>
                </c:pt>
                <c:pt idx="4">
                  <c:v>9.7999999999999989</c:v>
                </c:pt>
                <c:pt idx="5">
                  <c:v>9.7999999999999989</c:v>
                </c:pt>
                <c:pt idx="6">
                  <c:v>9.7999999999999989</c:v>
                </c:pt>
                <c:pt idx="7">
                  <c:v>14.799999999999999</c:v>
                </c:pt>
                <c:pt idx="8">
                  <c:v>20.299999999999997</c:v>
                </c:pt>
                <c:pt idx="9">
                  <c:v>20.299999999999997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ED-4F9B-B7BA-D45031F58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4053440"/>
        <c:axId val="2024045536"/>
      </c:lineChart>
      <c:catAx>
        <c:axId val="20240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045536"/>
        <c:crosses val="autoZero"/>
        <c:auto val="1"/>
        <c:lblAlgn val="ctr"/>
        <c:lblOffset val="100"/>
        <c:noMultiLvlLbl val="0"/>
      </c:catAx>
      <c:valAx>
        <c:axId val="2024045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40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Sustainable UNH Library Collections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Tara Lynn Fulton &amp; Jennifer Carroll</a:t>
            </a:r>
          </a:p>
          <a:p>
            <a:r>
              <a:rPr lang="en-US" dirty="0" smtClean="0"/>
              <a:t>10/23/17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135" y="2975956"/>
            <a:ext cx="6035040" cy="1801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694" y="4777380"/>
            <a:ext cx="7079471" cy="86142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21" y="944508"/>
            <a:ext cx="7581899" cy="50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Publishing Today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918848"/>
            <a:ext cx="5399315" cy="3403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6650" y="3432516"/>
            <a:ext cx="2454011" cy="28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png;base64,iVBORw0KGgoAAAANSUhEUgAAAG4AAABuCAMAAADxhdbJAAAAhFBMVEX////+/v4AI5UAAI4AIJQAAIsAEpEACJGgqNEAHZMADpDk5/IAF5Lv8fjf4/EAGZKCi8I3QJ7a3u5xfrv4+fxNW6uao89hbrS0utqstNfP0+cUJ5fIzuVUX6x4grzV2euIk8UqPZ+RmslaaLFBUqhrd7gaMps2SKMPLJmorNG/xeEAAITAobtwAAAGy0lEQVRoge1a64KqOAwutAVaCqhU8DaKoMDo+7/fplSUqzo39+zsyflRC2m/JvmSRs8ghAz4V0ljMPRDo/3wOrS0+6vRsOL4AmNk+ZfgtB1qNJqD0Zg33l3nbe3BORp8YRjjBxt05pD2h5xpvFSesm4kaJ+x7s9g5k/AGf0FgxwZgTP6w90YGP11xuAwvEsf7gnFMT/8/kR4fNo/mJkvhmsyc5iEw4QzRpn5WP8j65607r7iK6ny8kT4yG3+Zetezsw7sevBfdm6F8eu0/PUc9SZtz4gVFe/8WH02Uup8mJnjh7sZ6jyRyfCl+Au6heKNtja/dzXqefoNrRCNLygwcz2HfDJ1mjkAnrSmY+d8zcRWsPrEuEO3E8lgk6F67qRpt1oM+2jzGzo37NuzOS+dSNfSYbc8DB2I8s/48z/WyKgnjN7Z/gKXOuBv0ySpd8B+EbrWo7dFDhO0xAXq05QUb+4D8XlQ7GTx/NEf4rOYcfyhhidWV9jULqx8w50oQYPpis6vznTj+IsO0a7po881/Waq43NJHuLk029p9sW71YI6kYvo0vkbdnkKLYe2tBM+wa5McaWZXFMp6fL9gaSB4xLWfeDCDk5tUEJ0zyVSsejuCVvl3Dc7IxoiFa5zSehxYMdSs9O9cLNeWCX02nORUCdWntjExMvauu8OWWWVeYlrMQHVxlvmya/Cc2MjjN9sXZ9EpjWJBQmE77MA1e9yrhVnDwpvc2cm3R1gZtwQkR2AZdTzkS486S3S8zA2nsKjrBkchOnmwgTmqC5ZWo4UxTIoYo3Gx4cvItayK1Ya3t7UexZ6epZiFlZB80vBD9WcMEgVS4Edddit8BmDQeekiIHnMjmy1pH2ozoCCwwfp9YuHoDYSZiU+cA8kuCfQUnhvKiBl7gQsaWhrMIeGqOMkXUiS0217NlGM8q52fW2lV2V0/fBE8aRJ9QCLGGa2VAK3ZbupXToILbBuv12tzLlB5VkMC6WtmdzSreuaaVGbII+EyxghId5dqdUbS4wrWKi3EdgdhLFGFimmS9hF39mQ9OKiRyMNuvusd0MGjDSXAE0wVlh2tW1UpN69AAXIlh01ThsfUl7D6F4PllEJAsOfmNlJFFFdYTZ1Ojsj9tOquGCwxZiyc7zvQCoepyyhWetaneuYLAs9MaWM4xOUyWO6kXbLilapzcMwwniwW+uNub1aLyjkyvsg8b1lXREMxX01SRk2l2eCVTR/DD3MYWCzhnc+3WxLZPFSk43wJ/RJ3vETcrIWtPpbl9FZXlzUQAuMCvOhiNx5V9HmH6mbt6P05tWxBLJQXy8qCo7FwJlksNV22S6srFmKng2PYqoXNNuIsf1vZOW5pUeAyO7+PSu90Wu/eYM8ZclTPB3FESrU16Qkdhv+tNNpESp6jgRtL8QpVCe0S5yLr4c0X3sqU5K4mdqGCB+UosYkIhS7i1bd1Dc1HB9fPuxkx0pImM30DmTqzSL8ilA5fCKgxXtzUnsAu5ARF16WXEkidK9s3Te3v2GC6icznnQgisixgr4AQRWpxpelvjQiGB6PKJqwnozwOoPDbhqwbcCS6LYbgG7M423dS+1UzwWg6BWoE9xg3OFm+oCIhf77TEgL/lIm5sl4kxOKPxIKYOML+GIwKclKmMDhpFDJifzLC4HcAzoR7D1lV50ZJyswPXQq1L9QaIoa4EDQcX+4GqbHjHxE41Y7wEE+5uLdu5LlI5HiGInh3qW8qNbSjwmpmufxO3/tZ9BY4hVAncygBHzgmUwqO+zGAvMt8m4TzgjC6lyYh7W7S0SQmtAywT8zDZHoRFj1uryjvSbB6A4+3GD7IXIr7YnyfHc75ALoayWB0n5XYgOHQiguYntDzT+HaPQbHCZyhBpxILRVcLixRuIO51ehU6lV3roEjA9WycNqeNBDbbs9rpbnLITXO9j5fg1JPj7JqxWDiRqnjy/Q10ykMKlq8iR0qnLcturwKyK3UthE9iXXfS+g4AabG5/RG1dEakB4e8kB7eV6vFG4XWr920NxaMNO0NJWO4aTfaC1QHm2bFIUv9wc3v7vK0Yut77uVtvWD4O7DRHnqbGGhYf9RL7QVo+LSj1t3RH/uq8vDLzKfk1daNBPvnfs/8d341GiTVR39gfKzYPt9zcD2cu5t03PBKqvxNhN4ZPgd3J3YjcN9m3XA1frZE3/8Z9Pt/z/yiM592zn8yEX6aKs/BfSl2tdxjxa+M3U9Z9xN5d1fxXs/2uJH7cOP3u3uVv4nw/YnwJzR+I0MP58Emo3D1gr+J8Bm4350IxvU/5xqDxuk/vP5JUudFb44GX4z/rdHvYOY/smFlYDkokpsAAAAASUVORK5CYII="/>
          <p:cNvSpPr>
            <a:spLocks noChangeAspect="1" noChangeArrowheads="1"/>
          </p:cNvSpPr>
          <p:nvPr/>
        </p:nvSpPr>
        <p:spPr bwMode="auto">
          <a:xfrm>
            <a:off x="155575" y="-32702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998" y="2699248"/>
            <a:ext cx="1047750" cy="104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824" y="5857066"/>
            <a:ext cx="1992924" cy="465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274" y="3812345"/>
            <a:ext cx="1856935" cy="539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274" y="4800014"/>
            <a:ext cx="14382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Packages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967597"/>
              </p:ext>
            </p:extLst>
          </p:nvPr>
        </p:nvGraphicFramePr>
        <p:xfrm>
          <a:off x="4082256" y="3021012"/>
          <a:ext cx="2908300" cy="2581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158">
                  <a:extLst>
                    <a:ext uri="{9D8B030D-6E8A-4147-A177-3AD203B41FA5}">
                      <a16:colId xmlns:a16="http://schemas.microsoft.com/office/drawing/2014/main" val="1953985253"/>
                    </a:ext>
                  </a:extLst>
                </a:gridCol>
                <a:gridCol w="1435142">
                  <a:extLst>
                    <a:ext uri="{9D8B030D-6E8A-4147-A177-3AD203B41FA5}">
                      <a16:colId xmlns:a16="http://schemas.microsoft.com/office/drawing/2014/main" val="3872057330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Subscription Requested &amp; Used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Subscription Not Requested &amp; Used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37882"/>
                  </a:ext>
                </a:extLst>
              </a:tr>
              <a:tr h="1343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Subscription Requested &amp; Not Used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Subscription Not Requested &amp; Not Used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1433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43040" y="2603500"/>
          <a:ext cx="6186732" cy="3416300"/>
        </p:xfrm>
        <a:graphic>
          <a:graphicData uri="http://schemas.openxmlformats.org/drawingml/2006/table">
            <a:tbl>
              <a:tblPr/>
              <a:tblGrid>
                <a:gridCol w="3109142">
                  <a:extLst>
                    <a:ext uri="{9D8B030D-6E8A-4147-A177-3AD203B41FA5}">
                      <a16:colId xmlns:a16="http://schemas.microsoft.com/office/drawing/2014/main" val="1993354641"/>
                    </a:ext>
                  </a:extLst>
                </a:gridCol>
                <a:gridCol w="3077590">
                  <a:extLst>
                    <a:ext uri="{9D8B030D-6E8A-4147-A177-3AD203B41FA5}">
                      <a16:colId xmlns:a16="http://schemas.microsoft.com/office/drawing/2014/main" val="1781520229"/>
                    </a:ext>
                  </a:extLst>
                </a:gridCol>
              </a:tblGrid>
              <a:tr h="1697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Subscription Requested and Used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Subscription Not Requested but Used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384309"/>
                  </a:ext>
                </a:extLst>
              </a:tr>
              <a:tr h="1719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Subscription Requested but Not Used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Subscription Not Requested and Not Used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96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73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vs. UNH Collection Budget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2007-2017 Average Increases</a:t>
            </a:r>
          </a:p>
          <a:p>
            <a:r>
              <a:rPr lang="en-US" dirty="0" smtClean="0"/>
              <a:t>Collection Budget – 2.53 %</a:t>
            </a:r>
          </a:p>
          <a:p>
            <a:r>
              <a:rPr lang="en-US" dirty="0" smtClean="0"/>
              <a:t>Journal Inflation – 5.92%</a:t>
            </a:r>
          </a:p>
          <a:p>
            <a:r>
              <a:rPr lang="en-US" dirty="0" smtClean="0"/>
              <a:t>Book Inflation – 3.31%</a:t>
            </a:r>
          </a:p>
          <a:p>
            <a:r>
              <a:rPr lang="en-US" dirty="0" smtClean="0"/>
              <a:t>Overall US Inflation – 1.6%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7439442"/>
              </p:ext>
            </p:extLst>
          </p:nvPr>
        </p:nvGraphicFramePr>
        <p:xfrm>
          <a:off x="1155700" y="2603500"/>
          <a:ext cx="48244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55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Library Budget Trend Survey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61506" y="2817508"/>
            <a:ext cx="3777038" cy="3416300"/>
          </a:xfrm>
        </p:spPr>
        <p:txBody>
          <a:bodyPr/>
          <a:lstStyle/>
          <a:p>
            <a:r>
              <a:rPr lang="en-US" dirty="0" smtClean="0"/>
              <a:t>In 2017-18:</a:t>
            </a:r>
          </a:p>
          <a:p>
            <a:r>
              <a:rPr lang="en-US" dirty="0" smtClean="0"/>
              <a:t>95% of research libraries received less than 5% budget increase</a:t>
            </a:r>
          </a:p>
          <a:p>
            <a:r>
              <a:rPr lang="en-US" dirty="0" smtClean="0"/>
              <a:t>25% received a budget decrease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1" y="2537151"/>
            <a:ext cx="7390549" cy="41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6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Goal? - Sustainability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23" y="3423850"/>
            <a:ext cx="4107743" cy="2578399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44" y="2868802"/>
            <a:ext cx="241517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Progress?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41214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Analyze and optimize packages &amp; transfer high cost/low use titles to per article access</a:t>
            </a:r>
          </a:p>
          <a:p>
            <a:r>
              <a:rPr lang="en-US" dirty="0" smtClean="0"/>
              <a:t>Year </a:t>
            </a:r>
            <a:r>
              <a:rPr lang="en-US" dirty="0"/>
              <a:t>1 (</a:t>
            </a:r>
            <a:r>
              <a:rPr lang="en-US" dirty="0" smtClean="0"/>
              <a:t>2017-18)Wiley </a:t>
            </a:r>
            <a:r>
              <a:rPr lang="en-US" dirty="0"/>
              <a:t>and </a:t>
            </a:r>
            <a:r>
              <a:rPr lang="en-US" dirty="0" smtClean="0"/>
              <a:t>Elsevier</a:t>
            </a:r>
          </a:p>
          <a:p>
            <a:r>
              <a:rPr lang="en-US" dirty="0" smtClean="0"/>
              <a:t>Year 2 </a:t>
            </a:r>
            <a:r>
              <a:rPr lang="en-US" dirty="0"/>
              <a:t>(2018-19) </a:t>
            </a:r>
            <a:r>
              <a:rPr lang="en-US" dirty="0" smtClean="0"/>
              <a:t>Springer</a:t>
            </a:r>
            <a:r>
              <a:rPr lang="en-US" dirty="0"/>
              <a:t>, Sage, and Taylor and Francis </a:t>
            </a:r>
          </a:p>
          <a:p>
            <a:r>
              <a:rPr lang="en-US" dirty="0"/>
              <a:t>Year 3-5 (2019-22) A</a:t>
            </a:r>
            <a:r>
              <a:rPr lang="en-US" dirty="0" smtClean="0"/>
              <a:t>ll </a:t>
            </a:r>
            <a:r>
              <a:rPr lang="en-US" dirty="0"/>
              <a:t>smaller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Negotiate lower inflation increases on all subscriptions</a:t>
            </a:r>
          </a:p>
          <a:p>
            <a:r>
              <a:rPr lang="en-US" dirty="0" smtClean="0"/>
              <a:t>Purchase just in time vs. just in case</a:t>
            </a:r>
          </a:p>
          <a:p>
            <a:r>
              <a:rPr lang="en-US" dirty="0" smtClean="0"/>
              <a:t>Continue to participate in Open Access initiatives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643207"/>
            <a:ext cx="4824413" cy="3336885"/>
          </a:xfrm>
        </p:spPr>
      </p:pic>
    </p:spTree>
    <p:extLst>
      <p:ext uri="{BB962C8B-B14F-4D97-AF65-F5344CB8AC3E}">
        <p14:creationId xmlns:p14="http://schemas.microsoft.com/office/powerpoint/2010/main" val="57392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1: Wiley and Elsevier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Analyzed usage and identified high cost/low use titles</a:t>
            </a:r>
          </a:p>
          <a:p>
            <a:r>
              <a:rPr lang="en-US" dirty="0" smtClean="0"/>
              <a:t>Worked with faculty to identify concerns with proposed titles</a:t>
            </a:r>
          </a:p>
          <a:p>
            <a:r>
              <a:rPr lang="en-US" dirty="0" smtClean="0"/>
              <a:t>Negotiated with publishers</a:t>
            </a:r>
          </a:p>
          <a:p>
            <a:r>
              <a:rPr lang="en-US" dirty="0" smtClean="0"/>
              <a:t>This week – library sending penultimate list of titles for final comments – and final check across departments – accounting for </a:t>
            </a:r>
            <a:r>
              <a:rPr lang="en-US" dirty="0" err="1" smtClean="0"/>
              <a:t>interdisciplinarity</a:t>
            </a:r>
            <a:endParaRPr lang="en-US" dirty="0" smtClean="0"/>
          </a:p>
          <a:p>
            <a:r>
              <a:rPr lang="en-US" dirty="0" smtClean="0"/>
              <a:t>Final lists to be communicated end of Oct.</a:t>
            </a:r>
          </a:p>
          <a:p>
            <a:r>
              <a:rPr lang="en-US" dirty="0" smtClean="0"/>
              <a:t>Changes go into effect Jan. 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77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443</TotalTime>
  <Words>261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Century Gothic</vt:lpstr>
      <vt:lpstr>Wingdings 3</vt:lpstr>
      <vt:lpstr>Ion Boardroom</vt:lpstr>
      <vt:lpstr>Sustainable UNH Library Collections</vt:lpstr>
      <vt:lpstr>PowerPoint Presentation</vt:lpstr>
      <vt:lpstr>Scholarly Publishing Today</vt:lpstr>
      <vt:lpstr>The Challenge of Packages</vt:lpstr>
      <vt:lpstr>Inflation vs. UNH Collection Budget</vt:lpstr>
      <vt:lpstr>Research Library Budget Trend Survey</vt:lpstr>
      <vt:lpstr>Our Goal? - Sustainability</vt:lpstr>
      <vt:lpstr>How Do We Make Progress?</vt:lpstr>
      <vt:lpstr>Year 1: Wiley and Elsevier</vt:lpstr>
    </vt:vector>
  </TitlesOfParts>
  <Company>University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UNH Library Collections</dc:title>
  <dc:creator>Jennifer Giordano</dc:creator>
  <cp:lastModifiedBy>Jennifer Carroll</cp:lastModifiedBy>
  <cp:revision>30</cp:revision>
  <dcterms:created xsi:type="dcterms:W3CDTF">2017-10-15T17:06:37Z</dcterms:created>
  <dcterms:modified xsi:type="dcterms:W3CDTF">2017-10-23T13:53:53Z</dcterms:modified>
</cp:coreProperties>
</file>